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1754" r:id="rId3"/>
    <p:sldId id="1755" r:id="rId4"/>
    <p:sldId id="1756" r:id="rId5"/>
    <p:sldId id="1757" r:id="rId6"/>
    <p:sldId id="1698" r:id="rId7"/>
    <p:sldId id="1699" r:id="rId8"/>
    <p:sldId id="1746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4694"/>
  </p:normalViewPr>
  <p:slideViewPr>
    <p:cSldViewPr snapToGrid="0" snapToObjects="1">
      <p:cViewPr varScale="1">
        <p:scale>
          <a:sx n="104" d="100"/>
          <a:sy n="104" d="100"/>
        </p:scale>
        <p:origin x="232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accent6_2">
  <dgm:title val=""/>
  <dgm:desc val=""/>
  <dgm:catLst>
    <dgm:cat type="accent6" pri="16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9C13894-8BC3-4434-A165-82145D200DA3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accent6_2" csCatId="accent6" phldr="1"/>
      <dgm:spPr/>
      <dgm:t>
        <a:bodyPr/>
        <a:lstStyle/>
        <a:p>
          <a:endParaRPr lang="en-US"/>
        </a:p>
      </dgm:t>
    </dgm:pt>
    <dgm:pt modelId="{40CA7CD9-4539-4F9C-BF93-C5556334C542}" type="pres">
      <dgm:prSet presAssocID="{F9C13894-8BC3-4434-A165-82145D200DA3}" presName="root" presStyleCnt="0">
        <dgm:presLayoutVars>
          <dgm:dir/>
          <dgm:resizeHandles val="exact"/>
        </dgm:presLayoutVars>
      </dgm:prSet>
      <dgm:spPr/>
    </dgm:pt>
  </dgm:ptLst>
  <dgm:cxnLst>
    <dgm:cxn modelId="{33632B22-16E8-438C-BE73-4E783DE18289}" type="presOf" srcId="{F9C13894-8BC3-4434-A165-82145D200DA3}" destId="{40CA7CD9-4539-4F9C-BF93-C5556334C542}" srcOrd="0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tiff>
</file>

<file path=ppt/media/image3.tiff>
</file>

<file path=ppt/media/image370.png>
</file>

<file path=ppt/media/image4.jpeg>
</file>

<file path=ppt/media/image5.tiff>
</file>

<file path=ppt/media/image6.png>
</file>

<file path=ppt/media/image7.png>
</file>

<file path=ppt/media/image8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83CCB7-3A31-A94F-AD95-A16EF1995D26}" type="datetimeFigureOut">
              <a:rPr lang="en-US" smtClean="0"/>
              <a:t>10/3/19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0527B1-EE29-5246-A028-E4856C92FD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6231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0C9D1B6-60AE-CF4F-863D-4DE16456BB9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208470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EE53D-876E-D14D-AE16-EF27C205B6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5194FC-FA4B-5443-B1E7-FE5B020F11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8EF2D7-16B2-F245-94E4-5DF59B1D2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29D2A-A0A2-1144-AF1D-9B5C60E280DE}" type="datetimeFigureOut">
              <a:rPr lang="en-US" smtClean="0"/>
              <a:t>10/2/19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82FFD-4C53-FB4D-BB19-8BA47374F7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6AF50-3ABC-9B4A-AFD0-59001C912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39352-0551-8146-8CA3-6390C74F05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7101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A41D85-9701-3C4D-B920-735B3E1D1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C4DD7F-7B4F-664E-A207-A105DAC920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52D6C7-C293-CB4B-8F95-3DB9475F5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29D2A-A0A2-1144-AF1D-9B5C60E280DE}" type="datetimeFigureOut">
              <a:rPr lang="en-US" smtClean="0"/>
              <a:t>10/2/19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A4ACF5-1604-F940-891B-2B7EC19FB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A33E17-9A54-BC4D-9234-B44830A14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39352-0551-8146-8CA3-6390C74F05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8775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F3109DA-9853-1446-8FAF-348A333EA8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1D85E5-4D0E-9047-8356-1B0A78C2D3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75C02A-0C2B-194B-BB56-2CCA910ABF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29D2A-A0A2-1144-AF1D-9B5C60E280DE}" type="datetimeFigureOut">
              <a:rPr lang="en-US" smtClean="0"/>
              <a:t>10/2/19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ED0831-E7EB-1C40-BA1C-920A53F819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A5E927-0FBD-824F-9815-15432A647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39352-0551-8146-8CA3-6390C74F05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9312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081AC4-B9A1-454D-9991-DA37EA5D6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88D24F-CB4F-E74A-95C8-78E62E03C2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0BAC73-7D04-E14D-B760-CEC7C12398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29D2A-A0A2-1144-AF1D-9B5C60E280DE}" type="datetimeFigureOut">
              <a:rPr lang="en-US" smtClean="0"/>
              <a:t>10/2/19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E32D1-D4A1-C742-B938-E97ED69F24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963FAB-4C3B-E14C-B413-EF32BE5C9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39352-0551-8146-8CA3-6390C74F05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4816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94E4C-2FE2-7F40-93BC-E8DCF5318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7F9D4D-2A7B-DE46-A0B1-C1E2699970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E8F9E-BDE1-934B-8352-E38739005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29D2A-A0A2-1144-AF1D-9B5C60E280DE}" type="datetimeFigureOut">
              <a:rPr lang="en-US" smtClean="0"/>
              <a:t>10/2/19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5F92D1-3397-FB43-9223-F0E02CAFC5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D8BE33-C73C-374B-8A45-D6A61E38B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39352-0551-8146-8CA3-6390C74F05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9522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E119C-45FE-1648-8621-CDDA5D837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82EA3D-D244-384E-B63B-67895DCE4A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36CCEA-B082-AB4A-B510-562BF5EF7E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1274FC-88D4-064E-9176-AAA9C9DB8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29D2A-A0A2-1144-AF1D-9B5C60E280DE}" type="datetimeFigureOut">
              <a:rPr lang="en-US" smtClean="0"/>
              <a:t>10/2/19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FA6B22-80E5-6D46-8766-2E2660BD21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6C1B5D-F928-EC48-8336-D63B5BD72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39352-0551-8146-8CA3-6390C74F05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349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3967E-0A87-CA4E-9D8D-9FECF2505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094E24-15C0-DF46-8AA5-38EB1CBC62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3D6251-627E-8E4A-B26C-BDECBB0768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296675B-E09B-0A40-BA3E-2A563D06A3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1874FD9-5FEA-6C4D-8918-F5DFD0CE06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747A46-91F5-3149-924C-2757A5728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29D2A-A0A2-1144-AF1D-9B5C60E280DE}" type="datetimeFigureOut">
              <a:rPr lang="en-US" smtClean="0"/>
              <a:t>10/2/19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5843F9-4C2C-1C46-A188-A0DDE8B241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4A68407-5EE1-444F-B90F-C86EDD341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39352-0551-8146-8CA3-6390C74F05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6915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AA88B-77A1-6D43-8688-C648BFDF0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A5D85E7-6F54-3C4D-B003-538EC7C252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29D2A-A0A2-1144-AF1D-9B5C60E280DE}" type="datetimeFigureOut">
              <a:rPr lang="en-US" smtClean="0"/>
              <a:t>10/2/19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0D5D08-9DED-404B-9A17-390C736A1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8DD57B-2FB1-8543-B502-5C235AC96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39352-0551-8146-8CA3-6390C74F05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797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E45D725-F9ED-9A4B-A07B-47749AB778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29D2A-A0A2-1144-AF1D-9B5C60E280DE}" type="datetimeFigureOut">
              <a:rPr lang="en-US" smtClean="0"/>
              <a:t>10/2/19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49B85E-DA82-9944-84BE-22EDD5456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1F185D-F54D-AA45-A90E-1249C4C5DF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39352-0551-8146-8CA3-6390C74F05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2345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B32B6-B25A-8C4C-A56B-7D124A9A7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3953AA-6C7D-984D-84EC-FD3150732F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10DEA5-A0B0-3847-8E95-994EA53C1C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F1BA88-5B8D-684E-896E-3644A5ACC6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29D2A-A0A2-1144-AF1D-9B5C60E280DE}" type="datetimeFigureOut">
              <a:rPr lang="en-US" smtClean="0"/>
              <a:t>10/2/19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FA1217-F20F-A34D-AAB8-6242A9255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A01EB7-61D1-644B-8F2B-BC5E7F755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39352-0551-8146-8CA3-6390C74F05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4349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098E43-26C2-5A4C-B4A3-DBB13C7698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F5CD22-C4A6-B64F-8B5D-CBAE7E2E9E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FA34CA-3CE4-C548-8E88-77138910B4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DF14AF-DF4D-2B4B-BF2D-207F3F813A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29D2A-A0A2-1144-AF1D-9B5C60E280DE}" type="datetimeFigureOut">
              <a:rPr lang="en-US" smtClean="0"/>
              <a:t>10/2/19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FB01B5-F5FE-5740-8CE1-F0C712CD6C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CD5328-8F0D-2742-80F5-CBE7D5315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39352-0551-8146-8CA3-6390C74F05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311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84F14C-FBCD-7143-B585-E7617FE5A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C01159-5472-9E49-B4D4-554EA12CC5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0C187F-CE05-114D-BF09-9F0F11277D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929D2A-A0A2-1144-AF1D-9B5C60E280DE}" type="datetimeFigureOut">
              <a:rPr lang="en-US" smtClean="0"/>
              <a:t>10/2/19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55F96D-BB14-3145-9322-837E9FF95E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F166FA-03FB-7C46-8121-198DC48BAC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539352-0551-8146-8CA3-6390C74F05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9129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arxiv.org/abs/1512.03385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7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hyperlink" Target="https://arxiv.org/abs/1409.4842" TargetMode="Externa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2C4BFA1-2075-4901-9E24-E41D1FDD51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55481" y="498348"/>
            <a:ext cx="9902663" cy="5861304"/>
            <a:chOff x="1155481" y="498348"/>
            <a:chExt cx="9902663" cy="5861304"/>
          </a:xfrm>
        </p:grpSpPr>
        <p:sp>
          <p:nvSpPr>
            <p:cNvPr id="9" name="Oval 5">
              <a:extLst>
                <a:ext uri="{FF2B5EF4-FFF2-40B4-BE49-F238E27FC236}">
                  <a16:creationId xmlns:a16="http://schemas.microsoft.com/office/drawing/2014/main" id="{985A7375-E3AF-4F5C-85AE-17E8832952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5481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F0307F65-8304-4FA8-A841-D4D762541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196840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1" name="Oval 5">
              <a:extLst>
                <a:ext uri="{FF2B5EF4-FFF2-40B4-BE49-F238E27FC236}">
                  <a16:creationId xmlns:a16="http://schemas.microsoft.com/office/drawing/2014/main" id="{C8B8394C-136F-4E05-A002-D93A5E79CD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65348" y="498348"/>
              <a:ext cx="5861304" cy="5861304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4265FC82-F2A3-CA42-A02E-6BC398C0FB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95800"/>
            <a:ext cx="9144000" cy="762000"/>
          </a:xfrm>
        </p:spPr>
        <p:txBody>
          <a:bodyPr>
            <a:normAutofit/>
          </a:bodyPr>
          <a:lstStyle/>
          <a:p>
            <a:endParaRPr lang="en-US" sz="180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53FB2EE-284F-4C87-AB3D-BBF87A9FA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514600"/>
            <a:ext cx="12192000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684B32-CAA9-BD42-B536-96EF4D4033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76538"/>
            <a:ext cx="9144000" cy="1381188"/>
          </a:xfrm>
        </p:spPr>
        <p:txBody>
          <a:bodyPr anchor="ctr">
            <a:normAutofit/>
          </a:bodyPr>
          <a:lstStyle/>
          <a:p>
            <a:r>
              <a:rPr lang="en-US" sz="4000">
                <a:solidFill>
                  <a:schemeClr val="bg2"/>
                </a:solidFill>
              </a:rPr>
              <a:t>Notable Convolution Networks</a:t>
            </a:r>
          </a:p>
        </p:txBody>
      </p:sp>
    </p:spTree>
    <p:extLst>
      <p:ext uri="{BB962C8B-B14F-4D97-AF65-F5344CB8AC3E}">
        <p14:creationId xmlns:p14="http://schemas.microsoft.com/office/powerpoint/2010/main" val="30243160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B8DFD7-4D50-9449-A4C9-A26E344F6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 Special Mention to… Residual Networks	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192D9B-6DBC-6847-92F1-FE62D7E310D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Training accuracy of deep CNNs saturates, then degrades. The larger the network, the larger the error</a:t>
            </a:r>
          </a:p>
          <a:p>
            <a:r>
              <a:rPr lang="en-US" dirty="0"/>
              <a:t>We introduce “skip” connections and learn the residual function </a:t>
            </a:r>
          </a:p>
          <a:p>
            <a:pPr marL="457200" lvl="1" indent="0">
              <a:buNone/>
            </a:pPr>
            <a:r>
              <a:rPr lang="en-US" dirty="0"/>
              <a:t>F(x)=H(x)-x</a:t>
            </a:r>
          </a:p>
          <a:p>
            <a:r>
              <a:rPr lang="en-US" dirty="0"/>
              <a:t>This is easier to learn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https://arxiv.org/abs/1512.03385</a:t>
            </a:r>
            <a:r>
              <a:rPr lang="en-US" dirty="0"/>
              <a:t> </a:t>
            </a:r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D97CBA-0670-5840-BDFC-FE2336FE6F9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816183" y="1825625"/>
            <a:ext cx="6264119" cy="190692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331CBACB-3BFE-DF41-8815-E0E088162139}"/>
                  </a:ext>
                </a:extLst>
              </p:cNvPr>
              <p:cNvSpPr/>
              <p:nvPr/>
            </p:nvSpPr>
            <p:spPr>
              <a:xfrm>
                <a:off x="6963156" y="4200870"/>
                <a:ext cx="3032560" cy="66999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𝑙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(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𝑙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𝑙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331CBACB-3BFE-DF41-8815-E0E08816213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63156" y="4200870"/>
                <a:ext cx="3032560" cy="66999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086020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1707FC24-6981-43D9-B525-C7832BA22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11449"/>
            <a:ext cx="4332307" cy="617955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E2FE85D-1AA0-A645-80D2-4672EDAF7C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950" y="742951"/>
            <a:ext cx="3476625" cy="4962524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4800" dirty="0">
                <a:solidFill>
                  <a:srgbClr val="FFFFFF"/>
                </a:solidFill>
              </a:rPr>
              <a:t>Microsoft</a:t>
            </a:r>
            <a:br>
              <a:rPr lang="en-US" sz="4800" dirty="0">
                <a:solidFill>
                  <a:srgbClr val="FFFFFF"/>
                </a:solidFill>
              </a:rPr>
            </a:br>
            <a:r>
              <a:rPr lang="en-US" sz="4800" dirty="0" err="1">
                <a:solidFill>
                  <a:srgbClr val="FFFFFF"/>
                </a:solidFill>
              </a:rPr>
              <a:t>ResNet</a:t>
            </a:r>
            <a:r>
              <a:rPr lang="en-US" sz="4800" dirty="0">
                <a:solidFill>
                  <a:srgbClr val="FFFFFF"/>
                </a:solidFill>
              </a:rPr>
              <a:t> 34</a:t>
            </a:r>
            <a:endParaRPr lang="en-US" sz="48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38F1CF5-3E9F-C944-A77E-8F18DFDEEA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2758" y="530225"/>
            <a:ext cx="2905125" cy="579755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B68FA46-A2B1-3241-8976-935EC68A4B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887122" y="2991902"/>
            <a:ext cx="6746792" cy="762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8912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116F2-A00D-5744-8CC5-49CFE435E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Special Mention to… Inception Networks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C765608-7A88-0A47-AE13-0AD473C491F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Maximize the information flow by exploiting parallelism</a:t>
            </a:r>
          </a:p>
          <a:p>
            <a:r>
              <a:rPr lang="en-US" dirty="0"/>
              <a:t>Build “network in network” modules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https://arxiv.org/abs/1409.4842</a:t>
            </a:r>
            <a:r>
              <a:rPr lang="en-US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2CF3E6-8D77-5444-9E53-DE7BC8E4A673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8295" y="2342147"/>
            <a:ext cx="5602638" cy="349689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644778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ACCA3E3-3FE8-0E46-9287-6D25AD9FB6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>
                <a:solidFill>
                  <a:srgbClr val="FFFFFF"/>
                </a:solidFill>
              </a:rPr>
              <a:t>Google</a:t>
            </a:r>
            <a:b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Inception v4 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DC50F2EB-9807-784B-8C0A-4033963B4E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3822" y="664098"/>
            <a:ext cx="6553545" cy="5537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6397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64074-B3BB-B446-A216-EB14D9261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6422849" cy="1676603"/>
          </a:xfrm>
        </p:spPr>
        <p:txBody>
          <a:bodyPr>
            <a:normAutofit/>
          </a:bodyPr>
          <a:lstStyle/>
          <a:p>
            <a:r>
              <a:rPr lang="en-US"/>
              <a:t>Transfer Learning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55EDC7-6554-6249-904E-2DF0C783B5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6422848" cy="3785419"/>
          </a:xfrm>
        </p:spPr>
        <p:txBody>
          <a:bodyPr>
            <a:normAutofit/>
          </a:bodyPr>
          <a:lstStyle/>
          <a:p>
            <a:r>
              <a:rPr lang="en-US" sz="2000"/>
              <a:t>Convolutional Neural Networks</a:t>
            </a:r>
          </a:p>
          <a:p>
            <a:pPr lvl="1"/>
            <a:r>
              <a:rPr lang="en-US" sz="2000"/>
              <a:t>Good at detecting features in images</a:t>
            </a:r>
          </a:p>
          <a:p>
            <a:r>
              <a:rPr lang="en-US" sz="2000"/>
              <a:t>Transfer</a:t>
            </a:r>
          </a:p>
          <a:p>
            <a:pPr lvl="1"/>
            <a:r>
              <a:rPr lang="en-US" sz="2000"/>
              <a:t>Take pre-trained layers for feature detection</a:t>
            </a:r>
          </a:p>
          <a:p>
            <a:pPr lvl="1"/>
            <a:r>
              <a:rPr lang="en-US" sz="2000"/>
              <a:t>Insert and train new classifiers for own dataset</a:t>
            </a:r>
          </a:p>
          <a:p>
            <a:r>
              <a:rPr lang="en-US" sz="2000"/>
              <a:t>”Famous” networks:</a:t>
            </a:r>
          </a:p>
          <a:p>
            <a:pPr lvl="1"/>
            <a:r>
              <a:rPr lang="en-US" sz="2000"/>
              <a:t>VGG16/19 – Oxford University</a:t>
            </a:r>
          </a:p>
          <a:p>
            <a:pPr lvl="1"/>
            <a:r>
              <a:rPr lang="en-US" sz="2000"/>
              <a:t>ResNet18/34/50/152 - Microsoft</a:t>
            </a:r>
          </a:p>
          <a:p>
            <a:pPr lvl="1"/>
            <a:r>
              <a:rPr lang="en-US" sz="2000"/>
              <a:t>Inception v3/4 - Google</a:t>
            </a:r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B0C38F-DDAA-6E4A-9F50-CE3A3731D2FE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596" y="611997"/>
            <a:ext cx="3233636" cy="5484455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594965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7A848-905C-AB4A-8C54-8EA9C3013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Extraction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715CEE-D7F3-5545-A185-E4CB9B591B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257817"/>
          </a:xfrm>
        </p:spPr>
        <p:txBody>
          <a:bodyPr/>
          <a:lstStyle/>
          <a:p>
            <a:r>
              <a:rPr lang="en-US" dirty="0"/>
              <a:t>Get output of layer before the classifier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FFA3C2-300B-314F-8532-08C79F6B0517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5293" y="0"/>
            <a:ext cx="3761903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30599A5-FDFA-CD4F-9277-14BC130BE7FA}"/>
              </a:ext>
            </a:extLst>
          </p:cNvPr>
          <p:cNvSpPr txBox="1"/>
          <p:nvPr/>
        </p:nvSpPr>
        <p:spPr>
          <a:xfrm>
            <a:off x="838200" y="2243470"/>
            <a:ext cx="6485861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base_model.summary</a:t>
            </a:r>
            <a:r>
              <a:rPr lang="en-US" sz="1000" dirty="0"/>
              <a:t>()</a:t>
            </a:r>
          </a:p>
          <a:p>
            <a:r>
              <a:rPr lang="en-US" sz="1000" dirty="0"/>
              <a:t>Layer (type)                    Output Shape         Param #     Connected to                     </a:t>
            </a:r>
          </a:p>
          <a:p>
            <a:r>
              <a:rPr lang="en-US" sz="1000" dirty="0"/>
              <a:t>==================================================================================================</a:t>
            </a:r>
          </a:p>
          <a:p>
            <a:r>
              <a:rPr lang="en-US" sz="1000" dirty="0"/>
              <a:t>input_9 (</a:t>
            </a:r>
            <a:r>
              <a:rPr lang="en-US" sz="1000" dirty="0" err="1"/>
              <a:t>InputLayer</a:t>
            </a:r>
            <a:r>
              <a:rPr lang="en-US" sz="1000" dirty="0"/>
              <a:t>)            (None, 224, 224, 3)  0                                            </a:t>
            </a:r>
          </a:p>
          <a:p>
            <a:r>
              <a:rPr lang="en-US" sz="1000" dirty="0"/>
              <a:t>__________________________________________________________________________________________________</a:t>
            </a:r>
          </a:p>
          <a:p>
            <a:r>
              <a:rPr lang="en-US" sz="1000" dirty="0"/>
              <a:t>conv1_pad (ZeroPadding2D)       (None, 230, 230, 3)  0           input_9[0][0]                    </a:t>
            </a:r>
          </a:p>
          <a:p>
            <a:r>
              <a:rPr lang="en-US" sz="1000" dirty="0"/>
              <a:t>__________________________________________________________________________________________________</a:t>
            </a:r>
          </a:p>
          <a:p>
            <a:r>
              <a:rPr lang="en-US" sz="1000" dirty="0"/>
              <a:t>conv1 (Conv2D)                  (None, 112, 112, 64) 9472        conv1_pad[0][0]                  </a:t>
            </a:r>
          </a:p>
          <a:p>
            <a:r>
              <a:rPr lang="en-US" sz="1000" dirty="0"/>
              <a:t>__________________________________________________________________________________________________</a:t>
            </a:r>
          </a:p>
          <a:p>
            <a:r>
              <a:rPr lang="en-US" sz="1000" dirty="0"/>
              <a:t>bn_conv1 (</a:t>
            </a:r>
            <a:r>
              <a:rPr lang="en-US" sz="1000" dirty="0" err="1"/>
              <a:t>BatchNormalization</a:t>
            </a:r>
            <a:r>
              <a:rPr lang="en-US" sz="1000" dirty="0"/>
              <a:t>)   (None, 112, 112, 64) 256         conv1[0][0]                      </a:t>
            </a:r>
          </a:p>
          <a:p>
            <a:r>
              <a:rPr lang="en-US" sz="1000" dirty="0"/>
              <a:t>__________________________________________________________________________________________________</a:t>
            </a:r>
          </a:p>
          <a:p>
            <a:r>
              <a:rPr lang="en-US" sz="1000" dirty="0"/>
              <a:t>activation_393 (Activation)     (None, 112, 112, 64) 0           bn_conv1[0][0]                   </a:t>
            </a:r>
          </a:p>
          <a:p>
            <a:r>
              <a:rPr lang="en-US" sz="1000" dirty="0"/>
              <a:t>__________________________________________________________________________________________________</a:t>
            </a:r>
          </a:p>
          <a:p>
            <a:r>
              <a:rPr lang="en-US" sz="1000" dirty="0"/>
              <a:t>max_pooling2d_9 (MaxPooling2D)  (None, 55, 55, 64)   0           activation_393[0][0]             </a:t>
            </a:r>
          </a:p>
          <a:p>
            <a:r>
              <a:rPr lang="en-US" sz="1000" dirty="0"/>
              <a:t>&lt;…a lot more layers…&gt;</a:t>
            </a:r>
          </a:p>
          <a:p>
            <a:r>
              <a:rPr lang="en-US" sz="1000" dirty="0" err="1"/>
              <a:t>avg_pool</a:t>
            </a:r>
            <a:r>
              <a:rPr lang="en-US" sz="1000" dirty="0"/>
              <a:t> (AveragePooling2D)     (None, 1, 1, 2048)   0           activation_441[0][0]             </a:t>
            </a:r>
          </a:p>
          <a:p>
            <a:r>
              <a:rPr lang="en-US" sz="1000" dirty="0"/>
              <a:t>__________________________________________________________________________________________________</a:t>
            </a:r>
          </a:p>
          <a:p>
            <a:r>
              <a:rPr lang="en-US" sz="1000" dirty="0"/>
              <a:t>flatten_9 (Flatten)             (None, 2048)         0           </a:t>
            </a:r>
            <a:r>
              <a:rPr lang="en-US" sz="1000" dirty="0" err="1"/>
              <a:t>avg_pool</a:t>
            </a:r>
            <a:r>
              <a:rPr lang="en-US" sz="1000" dirty="0"/>
              <a:t>[0][0]                   </a:t>
            </a:r>
          </a:p>
          <a:p>
            <a:r>
              <a:rPr lang="en-US" sz="1000" dirty="0"/>
              <a:t>__________________________________________________________________________________________________</a:t>
            </a:r>
          </a:p>
          <a:p>
            <a:r>
              <a:rPr lang="en-US" sz="1000" dirty="0"/>
              <a:t>fc1000 (Dense)                  (None, 1000)         2049000     flatten_9[0][0]                  </a:t>
            </a:r>
          </a:p>
          <a:p>
            <a:r>
              <a:rPr lang="en-US" sz="1000" dirty="0"/>
              <a:t>==================================================================================================</a:t>
            </a:r>
          </a:p>
          <a:p>
            <a:r>
              <a:rPr lang="en-US" sz="1000" dirty="0"/>
              <a:t>Total </a:t>
            </a:r>
            <a:r>
              <a:rPr lang="en-US" sz="1000" dirty="0" err="1"/>
              <a:t>params</a:t>
            </a:r>
            <a:r>
              <a:rPr lang="en-US" sz="1000" dirty="0"/>
              <a:t>: 25,636,712</a:t>
            </a:r>
          </a:p>
          <a:p>
            <a:r>
              <a:rPr lang="en-US" sz="1000" dirty="0"/>
              <a:t>Trainable </a:t>
            </a:r>
            <a:r>
              <a:rPr lang="en-US" sz="1000" dirty="0" err="1"/>
              <a:t>params</a:t>
            </a:r>
            <a:r>
              <a:rPr lang="en-US" sz="1000" dirty="0"/>
              <a:t>: 25,583,592</a:t>
            </a:r>
          </a:p>
          <a:p>
            <a:r>
              <a:rPr lang="en-US" sz="1000" dirty="0"/>
              <a:t>Non-trainable </a:t>
            </a:r>
            <a:r>
              <a:rPr lang="en-US" sz="1000" dirty="0" err="1"/>
              <a:t>params</a:t>
            </a:r>
            <a:r>
              <a:rPr lang="en-US" sz="1000" dirty="0"/>
              <a:t>: 53,120</a:t>
            </a:r>
          </a:p>
          <a:p>
            <a:endParaRPr lang="en-US" sz="1000" dirty="0"/>
          </a:p>
        </p:txBody>
      </p:sp>
      <p:pic>
        <p:nvPicPr>
          <p:cNvPr id="7" name="Graphic 6" descr="Scissors">
            <a:extLst>
              <a:ext uri="{FF2B5EF4-FFF2-40B4-BE49-F238E27FC236}">
                <a16:creationId xmlns:a16="http://schemas.microsoft.com/office/drawing/2014/main" id="{0C031F8C-ADBC-7B45-ACE2-C7FE24A405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2427734">
            <a:off x="8427372" y="5626531"/>
            <a:ext cx="369999" cy="369999"/>
          </a:xfrm>
          <a:prstGeom prst="rect">
            <a:avLst/>
          </a:prstGeom>
        </p:spPr>
      </p:pic>
      <p:cxnSp>
        <p:nvCxnSpPr>
          <p:cNvPr id="10" name="Curved Connector 9">
            <a:extLst>
              <a:ext uri="{FF2B5EF4-FFF2-40B4-BE49-F238E27FC236}">
                <a16:creationId xmlns:a16="http://schemas.microsoft.com/office/drawing/2014/main" id="{1864A374-7FC7-C24D-B634-C62E372F6AE8}"/>
              </a:ext>
            </a:extLst>
          </p:cNvPr>
          <p:cNvCxnSpPr>
            <a:cxnSpLocks/>
          </p:cNvCxnSpPr>
          <p:nvPr/>
        </p:nvCxnSpPr>
        <p:spPr>
          <a:xfrm>
            <a:off x="7036982" y="5147834"/>
            <a:ext cx="4074041" cy="1327394"/>
          </a:xfrm>
          <a:prstGeom prst="curved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B128AA29-77F1-B14A-BAF3-0CA83633D4F5}"/>
              </a:ext>
            </a:extLst>
          </p:cNvPr>
          <p:cNvSpPr txBox="1"/>
          <p:nvPr/>
        </p:nvSpPr>
        <p:spPr>
          <a:xfrm>
            <a:off x="7483450" y="5691204"/>
            <a:ext cx="1244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Cut here</a:t>
            </a:r>
          </a:p>
        </p:txBody>
      </p:sp>
    </p:spTree>
    <p:extLst>
      <p:ext uri="{BB962C8B-B14F-4D97-AF65-F5344CB8AC3E}">
        <p14:creationId xmlns:p14="http://schemas.microsoft.com/office/powerpoint/2010/main" val="38672629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01EAA8-C725-6C46-907F-E11F411C4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Q&amp;A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7EE0868-CF8D-4D5A-A63A-11479E34EEE3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387515" y="2022601"/>
          <a:ext cx="7161017" cy="41543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6590697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396</Words>
  <Application>Microsoft Macintosh PowerPoint</Application>
  <PresentationFormat>Widescreen</PresentationFormat>
  <Paragraphs>54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Cambria Math</vt:lpstr>
      <vt:lpstr>Office Theme</vt:lpstr>
      <vt:lpstr>Notable Convolution Networks</vt:lpstr>
      <vt:lpstr>A Special Mention to… Residual Networks </vt:lpstr>
      <vt:lpstr>Microsoft ResNet 34</vt:lpstr>
      <vt:lpstr>A Special Mention to… Inception Networks</vt:lpstr>
      <vt:lpstr>Google Inception v4 </vt:lpstr>
      <vt:lpstr>Transfer Learning</vt:lpstr>
      <vt:lpstr>Feature Extraction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Notable Convolution Networks</dc:title>
  <dc:creator>Giovanni Marchetti</dc:creator>
  <cp:lastModifiedBy>Giovanni Marchetti</cp:lastModifiedBy>
  <cp:revision>1</cp:revision>
  <dcterms:created xsi:type="dcterms:W3CDTF">2019-10-04T00:28:50Z</dcterms:created>
  <dcterms:modified xsi:type="dcterms:W3CDTF">2019-10-04T00:29:01Z</dcterms:modified>
</cp:coreProperties>
</file>